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4" r:id="rId1"/>
  </p:sldMasterIdLst>
  <p:notesMasterIdLst>
    <p:notesMasterId r:id="rId9"/>
  </p:notesMasterIdLst>
  <p:sldIdLst>
    <p:sldId id="256" r:id="rId2"/>
    <p:sldId id="258" r:id="rId3"/>
    <p:sldId id="274" r:id="rId4"/>
    <p:sldId id="275" r:id="rId5"/>
    <p:sldId id="281" r:id="rId6"/>
    <p:sldId id="284" r:id="rId7"/>
    <p:sldId id="285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hen, Nicole (Nicky) (CDC/OID/NCEZID)" initials="NC" lastIdx="0" clrIdx="0">
    <p:extLst>
      <p:ext uri="{19B8F6BF-5375-455C-9EA6-DF929625EA0E}">
        <p15:presenceInfo xmlns:p15="http://schemas.microsoft.com/office/powerpoint/2012/main" userId="Cohen, Nicole (Nicky) (CDC/OID/NCEZID)" providerId="None"/>
      </p:ext>
    </p:extLst>
  </p:cmAuthor>
  <p:cmAuthor id="2" name="Bender, Cristel (CDC/DDID/NCEZID/DGMQ)" initials="BC(" lastIdx="0" clrIdx="1">
    <p:extLst>
      <p:ext uri="{19B8F6BF-5375-455C-9EA6-DF929625EA0E}">
        <p15:presenceInfo xmlns:p15="http://schemas.microsoft.com/office/powerpoint/2012/main" userId="S::prp7@cdc.gov::446a2aca-766d-40de-a68f-3a44d1e644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81230" autoAdjust="0"/>
  </p:normalViewPr>
  <p:slideViewPr>
    <p:cSldViewPr snapToGrid="0">
      <p:cViewPr varScale="1">
        <p:scale>
          <a:sx n="51" d="100"/>
          <a:sy n="51" d="100"/>
        </p:scale>
        <p:origin x="10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CF8EC-7365-4263-9DAF-D16B38E5522B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78C0-3020-4A62-8BB6-53E6219B4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6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0" baseline="0"/>
              <a:t>We’ll begin today with an introduction to SOPs.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8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i="0" baseline="0"/>
              <a:t>Our first session this morning is about defining what SOPs are, and how they differ from a public health emergency response plan. In addition, we will discuss how to explain the concept of SOPs to others. </a:t>
            </a:r>
          </a:p>
          <a:p>
            <a:pPr lvl="0"/>
            <a:endParaRPr lang="en-US" i="0" baseline="0"/>
          </a:p>
          <a:p>
            <a:pPr lvl="0"/>
            <a:r>
              <a:rPr lang="en-US" i="0" baseline="0"/>
              <a:t>We’ll discuss the basic elements of an SOP, and then we’ll end this first session with a discussion of the priority public health SOPs needed at a POE. We’ll have an activity for you after that.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33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Job</a:t>
            </a:r>
            <a:r>
              <a:rPr lang="en-US" b="1" baseline="0"/>
              <a:t> Aid:</a:t>
            </a:r>
            <a:r>
              <a:rPr lang="en-US" b="0" baseline="0"/>
              <a:t> Ask participants to pull out job aid on this activity.</a:t>
            </a:r>
            <a:endParaRPr lang="en-US" b="1"/>
          </a:p>
          <a:p>
            <a:endParaRPr lang="en-US"/>
          </a:p>
          <a:p>
            <a:r>
              <a:rPr lang="en-US"/>
              <a:t>While</a:t>
            </a:r>
            <a:r>
              <a:rPr lang="en-US" baseline="0"/>
              <a:t> each SOP is different, all SOPs have the following four elements in common. </a:t>
            </a:r>
          </a:p>
          <a:p>
            <a:endParaRPr lang="en-US" baseline="0"/>
          </a:p>
          <a:p>
            <a:pPr marL="228600" indent="-228600">
              <a:buAutoNum type="arabicParenR"/>
            </a:pPr>
            <a:r>
              <a:rPr lang="en-US" baseline="0"/>
              <a:t>They have a name</a:t>
            </a:r>
          </a:p>
          <a:p>
            <a:pPr marL="228600" indent="-228600">
              <a:buAutoNum type="arabicParenR"/>
            </a:pPr>
            <a:r>
              <a:rPr lang="en-US" baseline="0"/>
              <a:t>They have a purpose statement that states why that SOP is needed or what is its intent</a:t>
            </a:r>
          </a:p>
          <a:p>
            <a:pPr marL="228600" indent="-228600">
              <a:buAutoNum type="arabicParenR"/>
            </a:pPr>
            <a:r>
              <a:rPr lang="en-US" baseline="0"/>
              <a:t>They list the audiences that will utilize that SOP</a:t>
            </a:r>
          </a:p>
          <a:p>
            <a:pPr marL="228600" indent="-228600">
              <a:buAutoNum type="arabicParenR"/>
            </a:pPr>
            <a:r>
              <a:rPr lang="en-US" baseline="0"/>
              <a:t>They list the steps needed to implement the SOP. We will get into this fourth step later today.</a:t>
            </a:r>
          </a:p>
          <a:p>
            <a:pPr marL="228600" indent="-228600">
              <a:buAutoNum type="arabicParenR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99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Please</a:t>
            </a:r>
            <a:r>
              <a:rPr lang="en-US" baseline="0"/>
              <a:t> reference job aid to be able to view the SOP in this slide more clearly. </a:t>
            </a:r>
          </a:p>
          <a:p>
            <a:endParaRPr lang="en-US" baseline="0"/>
          </a:p>
          <a:p>
            <a:r>
              <a:rPr lang="en-US" baseline="0"/>
              <a:t>[Add in date SOP developed to slide]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B78C0-3020-4A62-8BB6-53E6219B43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18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9CA243E-48ED-4522-BCD4-1E8A45931CAD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3590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3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B6FC-6A88-441F-B529-9952FBB657B8}" type="datetime1">
              <a:rPr lang="en-US" smtClean="0"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8979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5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602FF-BD80-4BA5-873D-2EAF4D4CE589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9706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5035-6AB5-421A-B299-BAC8D7BCA4E2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0518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BD6A6-0E88-43CC-B46E-8EB9E349A1CF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961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8625-D862-4C4B-BD2E-0ACE90C1071B}" type="datetime1">
              <a:rPr lang="en-US" smtClean="0"/>
              <a:t>5/4/2021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0860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2766-10DF-44BF-BBB5-72CD556555D9}" type="datetime1">
              <a:rPr lang="en-US" smtClean="0"/>
              <a:t>5/4/2021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8532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87844-C5ED-45E6-B218-100506E2EC0B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14646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3C1F-BAB6-4805-8025-EA4F02F258FB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630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9A5DE-364D-4624-8CC9-0BBEDE162FE6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891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E625-E89C-4561-A0AB-B52AFC247693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898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A6193-0BE1-4296-9705-6CE0AEEF927B}" type="datetime1">
              <a:rPr lang="en-US" smtClean="0"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5531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2C89E-B455-4712-BD92-9B785A4FF93E}" type="datetime1">
              <a:rPr lang="en-US" smtClean="0"/>
              <a:t>5/4/2021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4611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473C8-8C52-430B-88D6-A59A36E66BE4}" type="datetime1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15995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8FE6-E6A2-431F-9B26-37DED4DAB798}" type="datetime1">
              <a:rPr lang="en-US" smtClean="0"/>
              <a:t>5/4/2021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210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DAC56-18AE-4DAC-80C5-DED352E83751}" type="datetime1">
              <a:rPr lang="en-US" smtClean="0"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845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C2382-08B2-4094-805F-11701A546E31}" type="datetime1">
              <a:rPr lang="en-US" smtClean="0"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317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3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4DAF2F0-3E05-4C94-8783-29CF2CCA92E5}" type="datetime1">
              <a:rPr lang="en-US" smtClean="0"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transition/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9998467" cy="2677648"/>
          </a:xfrm>
        </p:spPr>
        <p:txBody>
          <a:bodyPr/>
          <a:lstStyle/>
          <a:p>
            <a:r>
              <a:rPr lang="fr-FR" sz="5400" b="1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Procédures opérationnelles standard de santé publique au </a:t>
            </a:r>
            <a:r>
              <a:rPr lang="fr-FR" sz="5400" b="1" i="0" strike="noStrike" cap="none" spc="0" baseline="0">
                <a:solidFill>
                  <a:srgbClr val="FF0000"/>
                </a:solidFill>
                <a:effectLst/>
                <a:latin typeface="Century Gothic"/>
                <a:ea typeface="Century Gothic"/>
                <a:cs typeface="Century Gothic"/>
              </a:rPr>
              <a:t>PoE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79"/>
            <a:ext cx="8825658" cy="1612131"/>
          </a:xfrm>
        </p:spPr>
        <p:txBody>
          <a:bodyPr/>
          <a:lstStyle/>
          <a:p>
            <a:r>
              <a:rPr lang="fr-FR" sz="1800" b="0" i="0" strike="noStrike" cap="all" spc="0" baseline="0">
                <a:solidFill>
                  <a:srgbClr val="ACD433"/>
                </a:solidFill>
                <a:effectLst/>
                <a:latin typeface="Century Gothic"/>
                <a:ea typeface="Century Gothic"/>
                <a:cs typeface="Century Gothic"/>
              </a:rPr>
              <a:t>Introduction et POS de santé publique prioritaires</a:t>
            </a:r>
          </a:p>
          <a:p>
            <a:r>
              <a:rPr lang="fr-FR" sz="1800" b="0" i="0" strike="noStrike" cap="all" spc="0" baseline="0">
                <a:solidFill>
                  <a:srgbClr val="ACD433"/>
                </a:solidFill>
                <a:effectLst/>
                <a:latin typeface="Century Gothic"/>
                <a:ea typeface="Century Gothic"/>
                <a:cs typeface="Century Gothic"/>
              </a:rPr>
              <a:t>[</a:t>
            </a:r>
            <a:r>
              <a:rPr lang="fr-FR" sz="1800" b="0" i="0" strike="noStrike" cap="all" spc="0" baseline="0">
                <a:solidFill>
                  <a:srgbClr val="FF0000"/>
                </a:solidFill>
                <a:effectLst/>
                <a:latin typeface="Century Gothic"/>
                <a:ea typeface="Century Gothic"/>
                <a:cs typeface="Century Gothic"/>
              </a:rPr>
              <a:t>date</a:t>
            </a:r>
            <a:r>
              <a:rPr lang="fr-FR" sz="1800" b="0" i="0" strike="noStrike" cap="all" spc="0" baseline="0">
                <a:solidFill>
                  <a:srgbClr val="ACD433"/>
                </a:solidFill>
                <a:effectLst/>
                <a:latin typeface="Century Gothic"/>
                <a:ea typeface="Century Gothic"/>
                <a:cs typeface="Century Gothic"/>
              </a:rPr>
              <a:t>]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7899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0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Objectifs d’apprentissage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49" y="2603499"/>
            <a:ext cx="6436686" cy="3416300"/>
          </a:xfrm>
        </p:spPr>
        <p:txBody>
          <a:bodyPr>
            <a:normAutofit/>
          </a:bodyPr>
          <a:lstStyle/>
          <a:p>
            <a:pPr lvl="0"/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Définir une Procédure Opérationnelle Standard (POS) et expliquer son objectif </a:t>
            </a:r>
          </a:p>
          <a:p>
            <a:pPr lvl="0"/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Discuter des éléments fondamentaux d’une POS</a:t>
            </a:r>
          </a:p>
          <a:p>
            <a:pPr lvl="0"/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Énumérer les POS de santé publique prioritaires nécessaires à un </a:t>
            </a:r>
            <a:r>
              <a:rPr lang="fr-FR" sz="2000" b="1" i="0" strike="noStrike" cap="none" spc="0" baseline="0">
                <a:solidFill>
                  <a:srgbClr val="FF0000"/>
                </a:solidFill>
                <a:effectLst/>
                <a:latin typeface="Century Gothic"/>
                <a:ea typeface="Century Gothic"/>
                <a:cs typeface="Century Gothic"/>
              </a:rPr>
              <a:t>PoE</a:t>
            </a:r>
          </a:p>
          <a:p>
            <a:endParaRPr lang="en-US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06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0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Qu’est-ce qu’une POS 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468" y="2563307"/>
            <a:ext cx="11413066" cy="702407"/>
          </a:xfrm>
        </p:spPr>
        <p:txBody>
          <a:bodyPr>
            <a:normAutofit/>
          </a:bodyPr>
          <a:lstStyle/>
          <a:p>
            <a:r>
              <a:rPr lang="fr-FR" b="0" i="0" strike="noStrike" cap="none" spc="0" baseline="0" dirty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Un document qui fournit des instructions étape par étape sur la manière de réaliser une tâche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3360" y="4124538"/>
            <a:ext cx="1921763" cy="118990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Brève, généralement une page ou moins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018561" y="3069950"/>
            <a:ext cx="0" cy="8536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59815" y="4148389"/>
            <a:ext cx="1921763" cy="9153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Une façon d’expliquer un processus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319736" y="3140937"/>
            <a:ext cx="0" cy="8536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348134" y="4124538"/>
            <a:ext cx="343174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 dirty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Spécifique à une ou deux tâches par rapport à un événement du début à la fin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0897578" y="3117087"/>
            <a:ext cx="0" cy="8536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40890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644336"/>
            <a:ext cx="8761413" cy="1078205"/>
          </a:xfrm>
        </p:spPr>
        <p:txBody>
          <a:bodyPr/>
          <a:lstStyle/>
          <a:p>
            <a:r>
              <a:rPr lang="fr-FR" sz="3600" b="0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Rappelez-vous les éléments importants d’une POS...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Le nom de la POS</a:t>
            </a:r>
          </a:p>
          <a:p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Une déclaration d’objectif – quel est l’objectif de cette POS ?</a:t>
            </a:r>
          </a:p>
          <a:p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Votre public – quelle(s) agence ou agences a/ont besoin de cette POS ?</a:t>
            </a:r>
          </a:p>
          <a:p>
            <a:r>
              <a:rPr lang="fr-FR" sz="2000" b="0" i="0" strike="noStrike" cap="none" spc="0" baseline="0">
                <a:solidFill>
                  <a:srgbClr val="404040"/>
                </a:solidFill>
                <a:effectLst/>
                <a:latin typeface="Century Gothic"/>
                <a:ea typeface="Century Gothic"/>
                <a:cs typeface="Century Gothic"/>
              </a:rPr>
              <a:t>Le CORPS d’une POS : les étapes 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636143" y="4751231"/>
            <a:ext cx="3819766" cy="118990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Certaines POS peuvent concerner une seule agence. D’autres POS peuvent concerner plusieurs agences. 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235704" y="3890178"/>
            <a:ext cx="860504" cy="8610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2175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A6B4D3B-1A3F-4EE9-9CAB-2A33CA66D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256" y="295729"/>
            <a:ext cx="6032378" cy="6266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562" y="679572"/>
            <a:ext cx="4274069" cy="706964"/>
          </a:xfrm>
        </p:spPr>
        <p:txBody>
          <a:bodyPr/>
          <a:lstStyle/>
          <a:p>
            <a:r>
              <a:rPr lang="fr-FR" sz="3200" b="0" i="0" strike="noStrike" cap="none" spc="0" baseline="0" dirty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Examen des éléments de la POS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75362" y="2294829"/>
            <a:ext cx="190483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 dirty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Nom de la POS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51317" y="2810132"/>
            <a:ext cx="1943847" cy="6407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Objectif de la POS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0864" y="3596823"/>
            <a:ext cx="2158341" cy="6407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 dirty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Public cible de la POS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90865" y="5158808"/>
            <a:ext cx="3608598" cy="6407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b="0" i="0" strike="noStrike" cap="none" spc="0" baseline="0">
                <a:solidFill>
                  <a:srgbClr val="000000"/>
                </a:solidFill>
                <a:effectLst/>
                <a:latin typeface="Century Gothic"/>
                <a:ea typeface="Century Gothic"/>
                <a:cs typeface="Century Gothic"/>
              </a:rPr>
              <a:t>Les étapes (elles n’ont pas besoin de suivre ce format !)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986295" y="382022"/>
            <a:ext cx="3414505" cy="19378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922825" y="973644"/>
            <a:ext cx="2173175" cy="183002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274709" y="1434704"/>
            <a:ext cx="1821291" cy="205862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013669" y="3793721"/>
            <a:ext cx="2045885" cy="122776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78645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14D0B-3997-4323-8777-1B088980B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0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Exemples de POS de santé publique importantes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4A8B0-4389-489F-8981-90FE4B6FE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b="0" i="1" strike="noStrike" cap="none" spc="0" baseline="0">
                <a:solidFill>
                  <a:srgbClr val="FF0000"/>
                </a:solidFill>
                <a:effectLst/>
                <a:latin typeface="Century Gothic"/>
                <a:ea typeface="Century Gothic"/>
                <a:cs typeface="Century Gothic"/>
              </a:rPr>
              <a:t>INSÉRER LES POS SPÉCIFIQUES À L’AÉROPORT :</a:t>
            </a:r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1FFF8D-0F69-42A0-82EA-7E8273D3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089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C21F0-3758-4167-80E5-0FE7176FA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b="0" i="0" strike="noStrike" cap="none" spc="0" baseline="0">
                <a:solidFill>
                  <a:srgbClr val="EBEBEB"/>
                </a:solidFill>
                <a:effectLst/>
                <a:latin typeface="Century Gothic"/>
                <a:ea typeface="Century Gothic"/>
                <a:cs typeface="Century Gothic"/>
              </a:rPr>
              <a:t>EXAMINER LES POS SPÉCIFIQUES À L’AÉROPORT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5A59F-3EB8-46E8-B1D2-4F51C10D3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49DB8-88FF-4E67-B5D8-755AC87F9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8423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9.04.30"/>
  <p:tag name="AS_TITLE" val="Aspose.Slides for Java"/>
  <p:tag name="AS_VERSION" val="19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Arial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Arial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417</Words>
  <Application>Microsoft Office PowerPoint</Application>
  <PresentationFormat>Widescreen</PresentationFormat>
  <Paragraphs>52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Wingdings 3</vt:lpstr>
      <vt:lpstr>Ion Boardroom</vt:lpstr>
      <vt:lpstr>Procédures opérationnelles standard de santé publique au PoE</vt:lpstr>
      <vt:lpstr>Objectifs d’apprentissage</vt:lpstr>
      <vt:lpstr>Qu’est-ce qu’une POS ?</vt:lpstr>
      <vt:lpstr>Rappelez-vous les éléments importants d’une POS...</vt:lpstr>
      <vt:lpstr>Examen des éléments de la POS</vt:lpstr>
      <vt:lpstr>Exemples de POS de santé publique importantes</vt:lpstr>
      <vt:lpstr>EXAMINER LES POS SPÉCIFIQUES À L’AÉROPORT</vt:lpstr>
    </vt:vector>
  </TitlesOfParts>
  <Company>Centers for Disease Control and Prevention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Training Program</dc:title>
  <dc:creator>Rogers, Kimberly B. (CDC/OID/NCEZID)</dc:creator>
  <cp:lastModifiedBy>Hanlon, Chelsea (CDC/DDID/NCEZID/DGMQ) (CTR)</cp:lastModifiedBy>
  <cp:revision>160</cp:revision>
  <dcterms:created xsi:type="dcterms:W3CDTF">2018-05-15T08:59:29Z</dcterms:created>
  <dcterms:modified xsi:type="dcterms:W3CDTF">2021-05-04T15:10:32Z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b94a7b8-f06c-4dfe-bdcc-9b548fd58c31_Enabled">
    <vt:lpwstr>true</vt:lpwstr>
  </property>
  <property fmtid="{D5CDD505-2E9C-101B-9397-08002B2CF9AE}" pid="3" name="MSIP_Label_7b94a7b8-f06c-4dfe-bdcc-9b548fd58c31_SetDate">
    <vt:lpwstr>2021-05-04T15:10:32Z</vt:lpwstr>
  </property>
  <property fmtid="{D5CDD505-2E9C-101B-9397-08002B2CF9AE}" pid="4" name="MSIP_Label_7b94a7b8-f06c-4dfe-bdcc-9b548fd58c31_Method">
    <vt:lpwstr>Privileged</vt:lpwstr>
  </property>
  <property fmtid="{D5CDD505-2E9C-101B-9397-08002B2CF9AE}" pid="5" name="MSIP_Label_7b94a7b8-f06c-4dfe-bdcc-9b548fd58c31_Name">
    <vt:lpwstr>7b94a7b8-f06c-4dfe-bdcc-9b548fd58c31</vt:lpwstr>
  </property>
  <property fmtid="{D5CDD505-2E9C-101B-9397-08002B2CF9AE}" pid="6" name="MSIP_Label_7b94a7b8-f06c-4dfe-bdcc-9b548fd58c31_SiteId">
    <vt:lpwstr>9ce70869-60db-44fd-abe8-d2767077fc8f</vt:lpwstr>
  </property>
  <property fmtid="{D5CDD505-2E9C-101B-9397-08002B2CF9AE}" pid="7" name="MSIP_Label_7b94a7b8-f06c-4dfe-bdcc-9b548fd58c31_ActionId">
    <vt:lpwstr>015ddf7a-9e23-44a9-b056-033a02479b01</vt:lpwstr>
  </property>
  <property fmtid="{D5CDD505-2E9C-101B-9397-08002B2CF9AE}" pid="8" name="MSIP_Label_7b94a7b8-f06c-4dfe-bdcc-9b548fd58c31_ContentBits">
    <vt:lpwstr>0</vt:lpwstr>
  </property>
</Properties>
</file>